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3970000" cy="9906000"/>
  <p:notesSz cx="6794500" cy="9931400"/>
  <p:defaultTextStyle>
    <a:lvl1pPr algn="ctr" defTabSz="584200">
      <a:defRPr sz="3000">
        <a:latin typeface="+mn-lt"/>
        <a:ea typeface="+mn-ea"/>
        <a:cs typeface="+mn-cs"/>
        <a:sym typeface="Helvetica Light"/>
      </a:defRPr>
    </a:lvl1pPr>
    <a:lvl2pPr indent="228600" algn="ctr" defTabSz="584200">
      <a:defRPr sz="3000">
        <a:latin typeface="+mn-lt"/>
        <a:ea typeface="+mn-ea"/>
        <a:cs typeface="+mn-cs"/>
        <a:sym typeface="Helvetica Light"/>
      </a:defRPr>
    </a:lvl2pPr>
    <a:lvl3pPr indent="457200" algn="ctr" defTabSz="584200">
      <a:defRPr sz="3000">
        <a:latin typeface="+mn-lt"/>
        <a:ea typeface="+mn-ea"/>
        <a:cs typeface="+mn-cs"/>
        <a:sym typeface="Helvetica Light"/>
      </a:defRPr>
    </a:lvl3pPr>
    <a:lvl4pPr indent="685800" algn="ctr" defTabSz="584200">
      <a:defRPr sz="3000">
        <a:latin typeface="+mn-lt"/>
        <a:ea typeface="+mn-ea"/>
        <a:cs typeface="+mn-cs"/>
        <a:sym typeface="Helvetica Light"/>
      </a:defRPr>
    </a:lvl4pPr>
    <a:lvl5pPr indent="914400" algn="ctr" defTabSz="584200">
      <a:defRPr sz="3000">
        <a:latin typeface="+mn-lt"/>
        <a:ea typeface="+mn-ea"/>
        <a:cs typeface="+mn-cs"/>
        <a:sym typeface="Helvetica Light"/>
      </a:defRPr>
    </a:lvl5pPr>
    <a:lvl6pPr indent="1143000" algn="ctr" defTabSz="584200">
      <a:defRPr sz="3000">
        <a:latin typeface="+mn-lt"/>
        <a:ea typeface="+mn-ea"/>
        <a:cs typeface="+mn-cs"/>
        <a:sym typeface="Helvetica Light"/>
      </a:defRPr>
    </a:lvl6pPr>
    <a:lvl7pPr indent="1371600" algn="ctr" defTabSz="584200">
      <a:defRPr sz="3000">
        <a:latin typeface="+mn-lt"/>
        <a:ea typeface="+mn-ea"/>
        <a:cs typeface="+mn-cs"/>
        <a:sym typeface="Helvetica Light"/>
      </a:defRPr>
    </a:lvl7pPr>
    <a:lvl8pPr indent="1600200" algn="ctr" defTabSz="584200">
      <a:defRPr sz="3000">
        <a:latin typeface="+mn-lt"/>
        <a:ea typeface="+mn-ea"/>
        <a:cs typeface="+mn-cs"/>
        <a:sym typeface="Helvetica Light"/>
      </a:defRPr>
    </a:lvl8pPr>
    <a:lvl9pPr indent="1828800" algn="ctr" defTabSz="584200">
      <a:defRPr sz="30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4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48" y="60"/>
      </p:cViewPr>
      <p:guideLst>
        <p:guide orient="horz" pos="3120"/>
        <p:guide pos="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771525" y="744538"/>
            <a:ext cx="5251450" cy="372427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519196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1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231485" y="3248761"/>
            <a:ext cx="5507030" cy="1737656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7600"/>
              <a:t>Titteltekst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231485" y="5033199"/>
            <a:ext cx="5507030" cy="59481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228600" algn="ctr">
              <a:spcBef>
                <a:spcPts val="0"/>
              </a:spcBef>
              <a:buSzTx/>
              <a:buNone/>
              <a:defRPr sz="2400"/>
            </a:lvl2pPr>
            <a:lvl3pPr marL="0" indent="457200" algn="ctr">
              <a:spcBef>
                <a:spcPts val="0"/>
              </a:spcBef>
              <a:buSzTx/>
              <a:buNone/>
              <a:defRPr sz="2400"/>
            </a:lvl3pPr>
            <a:lvl4pPr marL="0" indent="685800" algn="ctr">
              <a:spcBef>
                <a:spcPts val="0"/>
              </a:spcBef>
              <a:buSzTx/>
              <a:buNone/>
              <a:defRPr sz="2400"/>
            </a:lvl4pPr>
            <a:lvl5pPr marL="0" indent="914400" algn="ctr"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Brødtekst nivå én</a:t>
            </a:r>
          </a:p>
          <a:p>
            <a:pPr lvl="1">
              <a:defRPr sz="1800"/>
            </a:pPr>
            <a:r>
              <a:rPr sz="2400"/>
              <a:t>Brødtekst nivå to</a:t>
            </a:r>
          </a:p>
          <a:p>
            <a:pPr lvl="2">
              <a:defRPr sz="1800"/>
            </a:pPr>
            <a:r>
              <a:rPr sz="2400"/>
              <a:t>Brødtekst nivå tre</a:t>
            </a:r>
          </a:p>
          <a:p>
            <a:pPr lvl="3">
              <a:defRPr sz="1800"/>
            </a:pPr>
            <a:r>
              <a:rPr sz="2400"/>
              <a:t>Brødtekst nivå fire</a:t>
            </a:r>
          </a:p>
          <a:p>
            <a:pPr lvl="4">
              <a:defRPr sz="1800"/>
            </a:pPr>
            <a:r>
              <a:rPr sz="2400"/>
              <a:t>Brødtekst nivå fem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horisont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231485" y="5922076"/>
            <a:ext cx="5507030" cy="74852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7600"/>
              <a:t>Titteltekst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231485" y="6697337"/>
            <a:ext cx="5507030" cy="59481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228600" algn="ctr">
              <a:spcBef>
                <a:spcPts val="0"/>
              </a:spcBef>
              <a:buSzTx/>
              <a:buNone/>
              <a:defRPr sz="2400"/>
            </a:lvl2pPr>
            <a:lvl3pPr marL="0" indent="457200" algn="ctr">
              <a:spcBef>
                <a:spcPts val="0"/>
              </a:spcBef>
              <a:buSzTx/>
              <a:buNone/>
              <a:defRPr sz="2400"/>
            </a:lvl3pPr>
            <a:lvl4pPr marL="0" indent="685800" algn="ctr">
              <a:spcBef>
                <a:spcPts val="0"/>
              </a:spcBef>
              <a:buSzTx/>
              <a:buNone/>
              <a:defRPr sz="2400"/>
            </a:lvl4pPr>
            <a:lvl5pPr marL="0" indent="914400" algn="ctr"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Brødtekst nivå én</a:t>
            </a:r>
          </a:p>
          <a:p>
            <a:pPr lvl="1">
              <a:defRPr sz="1800"/>
            </a:pPr>
            <a:r>
              <a:rPr sz="2400"/>
              <a:t>Brødtekst nivå to</a:t>
            </a:r>
          </a:p>
          <a:p>
            <a:pPr lvl="2">
              <a:defRPr sz="1800"/>
            </a:pPr>
            <a:r>
              <a:rPr sz="2400"/>
              <a:t>Brødtekst nivå tre</a:t>
            </a:r>
          </a:p>
          <a:p>
            <a:pPr lvl="3">
              <a:defRPr sz="1800"/>
            </a:pPr>
            <a:r>
              <a:rPr sz="2400"/>
              <a:t>Brødtekst nivå fire</a:t>
            </a:r>
          </a:p>
          <a:p>
            <a:pPr lvl="4">
              <a:defRPr sz="1800"/>
            </a:pPr>
            <a:r>
              <a:rPr sz="2400"/>
              <a:t>Brødtekst nivå fem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sentr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231485" y="4084172"/>
            <a:ext cx="5507030" cy="1737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600"/>
              <a:t>Titteltekst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064403" y="2720782"/>
            <a:ext cx="2806982" cy="2098553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pPr lvl="0">
              <a:defRPr sz="1800"/>
            </a:pPr>
            <a:r>
              <a:rPr sz="5400"/>
              <a:t>Titteltekst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064403" y="4892850"/>
            <a:ext cx="2806982" cy="215870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228600" algn="ctr">
              <a:spcBef>
                <a:spcPts val="0"/>
              </a:spcBef>
              <a:buSzTx/>
              <a:buNone/>
              <a:defRPr sz="2400"/>
            </a:lvl2pPr>
            <a:lvl3pPr marL="0" indent="457200" algn="ctr">
              <a:spcBef>
                <a:spcPts val="0"/>
              </a:spcBef>
              <a:buSzTx/>
              <a:buNone/>
              <a:defRPr sz="2400"/>
            </a:lvl3pPr>
            <a:lvl4pPr marL="0" indent="685800" algn="ctr">
              <a:spcBef>
                <a:spcPts val="0"/>
              </a:spcBef>
              <a:buSzTx/>
              <a:buNone/>
              <a:defRPr sz="2400"/>
            </a:lvl4pPr>
            <a:lvl5pPr marL="0" indent="914400" algn="ctr"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Brødtekst nivå én</a:t>
            </a:r>
          </a:p>
          <a:p>
            <a:pPr lvl="1">
              <a:defRPr sz="1800"/>
            </a:pPr>
            <a:r>
              <a:rPr sz="2400"/>
              <a:t>Brødtekst nivå to</a:t>
            </a:r>
          </a:p>
          <a:p>
            <a:pPr lvl="2">
              <a:defRPr sz="1800"/>
            </a:pPr>
            <a:r>
              <a:rPr sz="2400"/>
              <a:t>Brødtekst nivå tre</a:t>
            </a:r>
          </a:p>
          <a:p>
            <a:pPr lvl="3">
              <a:defRPr sz="1800"/>
            </a:pPr>
            <a:r>
              <a:rPr sz="2400"/>
              <a:t>Brødtekst nivå fire</a:t>
            </a:r>
          </a:p>
          <a:p>
            <a:pPr lvl="4">
              <a:defRPr sz="1800"/>
            </a:pPr>
            <a:r>
              <a:rPr sz="2400"/>
              <a:t>Brødtekst nivå fem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600"/>
              <a:t>Titteltekst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600"/>
              <a:t>Titteltekst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Brødtekst nivå én</a:t>
            </a:r>
          </a:p>
          <a:p>
            <a:pPr lvl="1">
              <a:defRPr sz="1800"/>
            </a:pPr>
            <a:r>
              <a:rPr sz="3000"/>
              <a:t>Brødtekst nivå to</a:t>
            </a:r>
          </a:p>
          <a:p>
            <a:pPr lvl="2">
              <a:defRPr sz="1800"/>
            </a:pPr>
            <a:r>
              <a:rPr sz="3000"/>
              <a:t>Brødtekst nivå tre</a:t>
            </a:r>
          </a:p>
          <a:p>
            <a:pPr lvl="3">
              <a:defRPr sz="1800"/>
            </a:pPr>
            <a:r>
              <a:rPr sz="3000"/>
              <a:t>Brødtekst nivå fire</a:t>
            </a:r>
          </a:p>
          <a:p>
            <a:pPr lvl="4">
              <a:defRPr sz="1800"/>
            </a:pPr>
            <a:r>
              <a:rPr sz="3000"/>
              <a:t>Brødtekst nivå fem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600"/>
              <a:t>Titteltekst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064403" y="3756691"/>
            <a:ext cx="2806982" cy="3308228"/>
          </a:xfrm>
          <a:prstGeom prst="rect">
            <a:avLst/>
          </a:prstGeom>
        </p:spPr>
        <p:txBody>
          <a:bodyPr/>
          <a:lstStyle>
            <a:lvl1pPr marL="269421" indent="-269421">
              <a:spcBef>
                <a:spcPts val="3200"/>
              </a:spcBef>
              <a:defRPr sz="2200"/>
            </a:lvl1pPr>
            <a:lvl2pPr marL="612321" indent="-269421">
              <a:spcBef>
                <a:spcPts val="3200"/>
              </a:spcBef>
              <a:defRPr sz="2200"/>
            </a:lvl2pPr>
            <a:lvl3pPr marL="955221" indent="-269421">
              <a:spcBef>
                <a:spcPts val="3200"/>
              </a:spcBef>
              <a:defRPr sz="2200"/>
            </a:lvl3pPr>
            <a:lvl4pPr marL="1298121" indent="-269421">
              <a:spcBef>
                <a:spcPts val="3200"/>
              </a:spcBef>
              <a:defRPr sz="2200"/>
            </a:lvl4pPr>
            <a:lvl5pPr marL="1641021" indent="-269421">
              <a:spcBef>
                <a:spcPts val="3200"/>
              </a:spcBef>
              <a:defRPr sz="2200"/>
            </a:lvl5pPr>
          </a:lstStyle>
          <a:p>
            <a:pPr lvl="0">
              <a:defRPr sz="1800"/>
            </a:pPr>
            <a:r>
              <a:rPr sz="2200"/>
              <a:t>Brødtekst nivå én</a:t>
            </a:r>
          </a:p>
          <a:p>
            <a:pPr lvl="1">
              <a:defRPr sz="1800"/>
            </a:pPr>
            <a:r>
              <a:rPr sz="2200"/>
              <a:t>Brødtekst nivå to</a:t>
            </a:r>
          </a:p>
          <a:p>
            <a:pPr lvl="2">
              <a:defRPr sz="1800"/>
            </a:pPr>
            <a:r>
              <a:rPr sz="2200"/>
              <a:t>Brødtekst nivå tre</a:t>
            </a:r>
          </a:p>
          <a:p>
            <a:pPr lvl="3">
              <a:defRPr sz="1800"/>
            </a:pPr>
            <a:r>
              <a:rPr sz="2200"/>
              <a:t>Brødtekst nivå fire</a:t>
            </a:r>
          </a:p>
          <a:p>
            <a:pPr lvl="4">
              <a:defRPr sz="1800"/>
            </a:pPr>
            <a:r>
              <a:rPr sz="2200"/>
              <a:t>Brødtekst nivå fem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064403" y="3054946"/>
            <a:ext cx="5841194" cy="379610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Brødtekst nivå én</a:t>
            </a:r>
          </a:p>
          <a:p>
            <a:pPr lvl="1">
              <a:defRPr sz="1800"/>
            </a:pPr>
            <a:r>
              <a:rPr sz="3000"/>
              <a:t>Brødtekst nivå to</a:t>
            </a:r>
          </a:p>
          <a:p>
            <a:pPr lvl="2">
              <a:defRPr sz="1800"/>
            </a:pPr>
            <a:r>
              <a:rPr sz="3000"/>
              <a:t>Brødtekst nivå tre</a:t>
            </a:r>
          </a:p>
          <a:p>
            <a:pPr lvl="3">
              <a:defRPr sz="1800"/>
            </a:pPr>
            <a:r>
              <a:rPr sz="3000"/>
              <a:t>Brødtekst nivå fire</a:t>
            </a:r>
          </a:p>
          <a:p>
            <a:pPr lvl="4">
              <a:defRPr sz="1800"/>
            </a:pPr>
            <a:r>
              <a:rPr sz="3000"/>
              <a:t>Brødtekst nivå fem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064403" y="2620532"/>
            <a:ext cx="5841194" cy="11361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7600"/>
              <a:t>Titteltekst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064403" y="3756691"/>
            <a:ext cx="5841194" cy="330822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000"/>
              <a:t>Brødtekst nivå én</a:t>
            </a:r>
          </a:p>
          <a:p>
            <a:pPr lvl="1">
              <a:defRPr sz="1800"/>
            </a:pPr>
            <a:r>
              <a:rPr sz="3000"/>
              <a:t>Brødtekst nivå to</a:t>
            </a:r>
          </a:p>
          <a:p>
            <a:pPr lvl="2">
              <a:defRPr sz="1800"/>
            </a:pPr>
            <a:r>
              <a:rPr sz="3000"/>
              <a:t>Brødtekst nivå tre</a:t>
            </a:r>
          </a:p>
          <a:p>
            <a:pPr lvl="3">
              <a:defRPr sz="1800"/>
            </a:pPr>
            <a:r>
              <a:rPr sz="3000"/>
              <a:t>Brødtekst nivå fire</a:t>
            </a:r>
          </a:p>
          <a:p>
            <a:pPr lvl="4">
              <a:defRPr sz="1800"/>
            </a:pPr>
            <a:r>
              <a:rPr sz="3000"/>
              <a:t>Brødtekst 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76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76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76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76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76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76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76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76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7600">
          <a:latin typeface="+mn-lt"/>
          <a:ea typeface="+mn-ea"/>
          <a:cs typeface="+mn-cs"/>
          <a:sym typeface="Helvetica Light"/>
        </a:defRPr>
      </a:lvl9pPr>
    </p:titleStyle>
    <p:bodyStyle>
      <a:lvl1pPr marL="3704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1pPr>
      <a:lvl2pPr marL="8149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2pPr>
      <a:lvl3pPr marL="12594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3pPr>
      <a:lvl4pPr marL="17039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4pPr>
      <a:lvl5pPr marL="21484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5pPr>
      <a:lvl6pPr marL="25929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6pPr>
      <a:lvl7pPr marL="30374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7pPr>
      <a:lvl8pPr marL="34819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8pPr>
      <a:lvl9pPr marL="3926416" indent="-370416" defTabSz="584200">
        <a:spcBef>
          <a:spcPts val="4200"/>
        </a:spcBef>
        <a:buSzPct val="75000"/>
        <a:buChar char="•"/>
        <a:defRPr sz="3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ystems.Engineering@hbv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3485240" y="1413186"/>
            <a:ext cx="5507029" cy="1250293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lvl="0" algn="l">
              <a:lnSpc>
                <a:spcPts val="2500"/>
              </a:lnSpc>
              <a:defRPr sz="1800"/>
            </a:pPr>
            <a:r>
              <a:rPr sz="2400" b="1" dirty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VELKOMMEN</a:t>
            </a:r>
            <a:r>
              <a:rPr sz="2400" dirty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 </a:t>
            </a:r>
            <a:r>
              <a:rPr lang="nb-NO" sz="2400" dirty="0" smtClean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NCE seminar i Systems Engineering i forbindelse med KSEE 2015</a:t>
            </a:r>
            <a:br>
              <a:rPr lang="nb-NO" sz="2400" dirty="0" smtClean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</a:br>
            <a:r>
              <a:rPr lang="nb-NO" sz="2400" dirty="0" smtClean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/>
            </a:r>
            <a:br>
              <a:rPr lang="nb-NO" sz="2400" dirty="0" smtClean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</a:br>
            <a:endParaRPr sz="2400" dirty="0">
              <a:solidFill>
                <a:srgbClr val="FFFFFF"/>
              </a:solidFill>
              <a:latin typeface="Utopia Std"/>
              <a:ea typeface="Utopia Std"/>
              <a:cs typeface="Utopia Std"/>
              <a:sym typeface="Utopia Std"/>
            </a:endParaRPr>
          </a:p>
        </p:txBody>
      </p:sp>
      <p:sp>
        <p:nvSpPr>
          <p:cNvPr id="33" name="Shape 33"/>
          <p:cNvSpPr/>
          <p:nvPr/>
        </p:nvSpPr>
        <p:spPr>
          <a:xfrm rot="371968">
            <a:off x="1564113" y="7821705"/>
            <a:ext cx="5378226" cy="307777"/>
          </a:xfrm>
          <a:prstGeom prst="rect">
            <a:avLst/>
          </a:prstGeom>
          <a:ln w="3175">
            <a:miter lim="400000"/>
          </a:ln>
        </p:spPr>
        <p:txBody>
          <a:bodyPr wrap="square" lIns="0" tIns="0" rIns="0" bIns="0">
            <a:spAutoFit/>
          </a:bodyPr>
          <a:lstStyle/>
          <a:p>
            <a:pPr lvl="0" algn="l">
              <a:defRPr sz="200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defRPr>
            </a:pPr>
            <a:r>
              <a:rPr lang="nb-NO" dirty="0" smtClean="0">
                <a:solidFill>
                  <a:srgbClr val="FF0000"/>
                </a:solidFill>
              </a:rPr>
              <a:t>Gratis for de 20 første som melder seg på!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4" name="Shape 34"/>
          <p:cNvSpPr/>
          <p:nvPr/>
        </p:nvSpPr>
        <p:spPr>
          <a:xfrm>
            <a:off x="9293348" y="1046312"/>
            <a:ext cx="3823248" cy="4616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1800"/>
              </a:lnSpc>
              <a:defRPr sz="1800"/>
            </a:pPr>
            <a:r>
              <a:rPr sz="1600" dirty="0" err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Høgskolen</a:t>
            </a:r>
            <a:r>
              <a:rPr sz="1600" dirty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 i Buskerud </a:t>
            </a:r>
            <a:r>
              <a:rPr sz="1600" dirty="0" err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og</a:t>
            </a:r>
            <a:r>
              <a:rPr sz="1600" dirty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 Vestfold</a:t>
            </a:r>
          </a:p>
          <a:p>
            <a:pPr lvl="0" algn="l">
              <a:lnSpc>
                <a:spcPts val="1800"/>
              </a:lnSpc>
              <a:defRPr sz="1800"/>
            </a:pPr>
            <a:r>
              <a:rPr lang="nb-NO" sz="1600" dirty="0" smtClean="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Campus Kongsberg</a:t>
            </a:r>
            <a:endParaRPr sz="1600" dirty="0">
              <a:solidFill>
                <a:srgbClr val="FFFFFF"/>
              </a:solidFill>
              <a:latin typeface="Utopia Std"/>
              <a:ea typeface="Utopia Std"/>
              <a:cs typeface="Utopia Std"/>
              <a:sym typeface="Utopia Std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9293348" y="2324053"/>
            <a:ext cx="3823248" cy="5202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1800"/>
              </a:lnSpc>
              <a:defRPr sz="1800"/>
            </a:pPr>
            <a:r>
              <a:rPr sz="160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Norwegian Institue og Systems</a:t>
            </a:r>
          </a:p>
          <a:p>
            <a:pPr lvl="0" algn="l">
              <a:lnSpc>
                <a:spcPts val="1800"/>
              </a:lnSpc>
              <a:defRPr sz="1800"/>
            </a:pPr>
            <a:r>
              <a:rPr sz="1600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rPr>
              <a:t>Engineering (NISE)</a:t>
            </a:r>
          </a:p>
        </p:txBody>
      </p:sp>
      <p:sp>
        <p:nvSpPr>
          <p:cNvPr id="36" name="Shape 36"/>
          <p:cNvSpPr/>
          <p:nvPr/>
        </p:nvSpPr>
        <p:spPr>
          <a:xfrm>
            <a:off x="9321800" y="1980912"/>
            <a:ext cx="57963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1600"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334851" y="4209632"/>
            <a:ext cx="6608380" cy="33225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/>
          <a:p>
            <a:pPr lvl="0" algn="l" defTabSz="457200">
              <a:lnSpc>
                <a:spcPct val="120000"/>
              </a:lnSpc>
              <a:defRPr sz="1800"/>
            </a:pPr>
            <a:r>
              <a:rPr lang="nb-NO" sz="1300" b="1" dirty="0" smtClean="0">
                <a:solidFill>
                  <a:srgbClr val="AC8739"/>
                </a:solidFill>
                <a:latin typeface="Utopia Std Semibold"/>
                <a:ea typeface="Utopia Std Semibold"/>
                <a:cs typeface="Utopia Std Semibold"/>
                <a:sym typeface="Utopia Std Semibold"/>
              </a:rPr>
              <a:t>Kongsberg Systems Engineering </a:t>
            </a:r>
            <a:r>
              <a:rPr lang="nb-NO" sz="1300" b="1" dirty="0" err="1" smtClean="0">
                <a:solidFill>
                  <a:srgbClr val="AC8739"/>
                </a:solidFill>
                <a:latin typeface="Utopia Std Semibold"/>
                <a:ea typeface="Utopia Std Semibold"/>
                <a:cs typeface="Utopia Std Semibold"/>
                <a:sym typeface="Utopia Std Semibold"/>
              </a:rPr>
              <a:t>Event</a:t>
            </a:r>
            <a:r>
              <a:rPr lang="nb-NO" sz="1300" b="1" dirty="0" smtClean="0">
                <a:solidFill>
                  <a:srgbClr val="AC8739"/>
                </a:solidFill>
                <a:latin typeface="Utopia Std Semibold"/>
                <a:ea typeface="Utopia Std Semibold"/>
                <a:cs typeface="Utopia Std Semibold"/>
                <a:sym typeface="Utopia Std Semibold"/>
              </a:rPr>
              <a:t> 2015 (KSEE 2015) holdes for 9. gang og i år 4. og 5 juni</a:t>
            </a:r>
          </a:p>
          <a:p>
            <a:pPr lvl="0" algn="l" defTabSz="457200">
              <a:lnSpc>
                <a:spcPct val="120000"/>
              </a:lnSpc>
              <a:defRPr sz="1800"/>
            </a:pPr>
            <a:r>
              <a:rPr lang="nb-NO" sz="1300" b="1" dirty="0" smtClean="0">
                <a:solidFill>
                  <a:srgbClr val="AC8739"/>
                </a:solidFill>
                <a:latin typeface="Utopia Std Semibold"/>
                <a:ea typeface="Utopia Std Semibold"/>
                <a:cs typeface="Utopia Std Semibold"/>
                <a:sym typeface="Utopia Std Semibold"/>
              </a:rPr>
              <a:t> </a:t>
            </a:r>
          </a:p>
          <a:p>
            <a:pPr lvl="0" algn="l" defTabSz="457200">
              <a:lnSpc>
                <a:spcPct val="120000"/>
              </a:lnSpc>
              <a:defRPr sz="1800"/>
            </a:pPr>
            <a:r>
              <a:rPr lang="nb-NO" sz="1400" b="1" dirty="0" smtClean="0">
                <a:solidFill>
                  <a:srgbClr val="AC8739"/>
                </a:solidFill>
                <a:latin typeface="Utopia Std Semibold"/>
                <a:ea typeface="Utopia Std Semibold"/>
                <a:cs typeface="Utopia Std Semibold"/>
                <a:sym typeface="Utopia Std Semibold"/>
              </a:rPr>
              <a:t>Systems Engineering miljøet </a:t>
            </a:r>
            <a:r>
              <a:rPr lang="nb-NO" sz="1300" b="1" dirty="0" smtClean="0">
                <a:solidFill>
                  <a:srgbClr val="AC8739"/>
                </a:solidFill>
                <a:latin typeface="Utopia Std Semibold"/>
                <a:ea typeface="Utopia Std Semibold"/>
                <a:cs typeface="Utopia Std Semibold"/>
                <a:sym typeface="Utopia Std Semibold"/>
              </a:rPr>
              <a:t>på høgskolen i samarbeid med NCE-SE ønsker  å invitere alle samarbeidende klynger til seminar i Systems Engineering i forkant av KSEE2015,  i tillegg til KSEE2015. </a:t>
            </a:r>
          </a:p>
          <a:p>
            <a:pPr lvl="0" algn="l" defTabSz="457200">
              <a:lnSpc>
                <a:spcPct val="120000"/>
              </a:lnSpc>
              <a:defRPr sz="1800"/>
            </a:pPr>
            <a:endParaRPr lang="nb-NO" sz="1300" b="1" dirty="0">
              <a:solidFill>
                <a:srgbClr val="AC8739"/>
              </a:solidFill>
              <a:latin typeface="Utopia Std Semibold"/>
              <a:ea typeface="Utopia Std Semibold"/>
              <a:cs typeface="Utopia Std Semibold"/>
              <a:sym typeface="Utopia Std Semibold"/>
            </a:endParaRPr>
          </a:p>
          <a:p>
            <a:pPr lvl="0" algn="l" defTabSz="457200">
              <a:lnSpc>
                <a:spcPct val="120000"/>
              </a:lnSpc>
              <a:defRPr sz="1800"/>
            </a:pPr>
            <a:r>
              <a:rPr lang="nb-NO" sz="2400" b="1" dirty="0" smtClean="0">
                <a:solidFill>
                  <a:srgbClr val="AC8739"/>
                </a:solidFill>
                <a:latin typeface="Utopia Std Semibold"/>
                <a:ea typeface="Utopia Std Semibold"/>
                <a:cs typeface="Utopia Std Semibold"/>
                <a:sym typeface="Utopia Std Semibold"/>
              </a:rPr>
              <a:t>«Hvordan kan Systems Engineering endre den vedvarende trenden med kostnadsoverskridelser?»</a:t>
            </a:r>
          </a:p>
          <a:p>
            <a:pPr lvl="0" algn="l" defTabSz="457200">
              <a:lnSpc>
                <a:spcPct val="120000"/>
              </a:lnSpc>
              <a:defRPr sz="1800"/>
            </a:pPr>
            <a:endParaRPr lang="nb-NO" sz="1300" b="1" dirty="0">
              <a:solidFill>
                <a:srgbClr val="AC8739"/>
              </a:solidFill>
              <a:latin typeface="Utopia Std Semibold"/>
              <a:ea typeface="Utopia Std Semibold"/>
              <a:cs typeface="Utopia Std Semibold"/>
              <a:sym typeface="Utopia Std Semibold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7501466" y="4251807"/>
            <a:ext cx="5016512" cy="3863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>
            <a:lvl1pPr algn="just" defTabSz="457200">
              <a:lnSpc>
                <a:spcPct val="120000"/>
              </a:lnSpc>
              <a:defRPr sz="1600" b="1">
                <a:solidFill>
                  <a:srgbClr val="F06755"/>
                </a:solidFill>
                <a:latin typeface="Utopia Std Semibold"/>
                <a:ea typeface="Utopia Std Semibold"/>
                <a:cs typeface="Utopia Std Semibold"/>
                <a:sym typeface="Utopia Std Semi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nb-NO" sz="1800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Seminar – Systems Engineering – 4. juni 2015</a:t>
            </a:r>
            <a:endParaRPr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9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28731" y="4701593"/>
            <a:ext cx="1229348" cy="325014"/>
          </a:xfrm>
          <a:prstGeom prst="rect">
            <a:avLst/>
          </a:prstGeom>
          <a:ln w="3175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7556500" y="4689374"/>
            <a:ext cx="1171282" cy="3494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33" tIns="26733" rIns="26733" bIns="26733" anchor="ctr">
            <a:spAutoFit/>
          </a:bodyPr>
          <a:lstStyle>
            <a:lvl1pPr algn="l" defTabSz="457200">
              <a:lnSpc>
                <a:spcPct val="120000"/>
              </a:lnSpc>
              <a:defRPr sz="1600" b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nb-NO" sz="1600" b="1" dirty="0" smtClean="0">
                <a:solidFill>
                  <a:srgbClr val="FFFFFF"/>
                </a:solidFill>
              </a:rPr>
              <a:t>12:00-12:40</a:t>
            </a:r>
            <a:endParaRPr sz="1600" b="1" dirty="0">
              <a:solidFill>
                <a:srgbClr val="FFFFFF"/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7556500" y="5202041"/>
            <a:ext cx="54053" cy="6449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33" tIns="26733" rIns="26733" bIns="26733" anchor="ctr">
            <a:spAutoFit/>
          </a:bodyPr>
          <a:lstStyle>
            <a:lvl1pPr algn="l" defTabSz="457200">
              <a:lnSpc>
                <a:spcPct val="120000"/>
              </a:lnSpc>
              <a:defRPr sz="1600" b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lang="nb-NO" sz="1600" b="1" dirty="0" smtClean="0">
              <a:solidFill>
                <a:srgbClr val="FFFFFF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1600" b="1" dirty="0">
              <a:solidFill>
                <a:srgbClr val="FFFFFF"/>
              </a:solidFill>
            </a:endParaRPr>
          </a:p>
        </p:txBody>
      </p:sp>
      <p:pic>
        <p:nvPicPr>
          <p:cNvPr id="43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15606" y="5353416"/>
            <a:ext cx="1229347" cy="325014"/>
          </a:xfrm>
          <a:prstGeom prst="rect">
            <a:avLst/>
          </a:prstGeom>
          <a:ln w="3175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7543375" y="5367488"/>
            <a:ext cx="1160060" cy="3222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33" tIns="26733" rIns="26733" bIns="26733" anchor="ctr">
            <a:spAutoFit/>
          </a:bodyPr>
          <a:lstStyle>
            <a:lvl1pPr algn="l" defTabSz="457200">
              <a:lnSpc>
                <a:spcPct val="120000"/>
              </a:lnSpc>
              <a:defRPr sz="1600" b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nb-NO" sz="1600" b="1" dirty="0" smtClean="0">
                <a:solidFill>
                  <a:srgbClr val="FFFFFF"/>
                </a:solidFill>
              </a:rPr>
              <a:t>12:45 13:10</a:t>
            </a:r>
            <a:endParaRPr sz="1600" b="1" dirty="0">
              <a:solidFill>
                <a:srgbClr val="FFFFFF"/>
              </a:solidFill>
            </a:endParaRPr>
          </a:p>
        </p:txBody>
      </p:sp>
      <p:pic>
        <p:nvPicPr>
          <p:cNvPr id="4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15606" y="6129106"/>
            <a:ext cx="1229347" cy="325014"/>
          </a:xfrm>
          <a:prstGeom prst="rect">
            <a:avLst/>
          </a:prstGeom>
          <a:ln w="3175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7569473" y="6156774"/>
            <a:ext cx="1171282" cy="3222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33" tIns="26733" rIns="26733" bIns="26733" anchor="ctr">
            <a:spAutoFit/>
          </a:bodyPr>
          <a:lstStyle>
            <a:lvl1pPr algn="l" defTabSz="457200">
              <a:lnSpc>
                <a:spcPct val="120000"/>
              </a:lnSpc>
              <a:defRPr sz="1600" b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nb-NO" sz="1600" b="1" dirty="0" smtClean="0">
                <a:solidFill>
                  <a:srgbClr val="FFFFFF"/>
                </a:solidFill>
              </a:rPr>
              <a:t>13:10-14:00</a:t>
            </a:r>
            <a:endParaRPr sz="1600" b="1" dirty="0">
              <a:solidFill>
                <a:srgbClr val="FFFFFF"/>
              </a:solidFill>
            </a:endParaRPr>
          </a:p>
        </p:txBody>
      </p:sp>
      <p:pic>
        <p:nvPicPr>
          <p:cNvPr id="4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28731" y="6868621"/>
            <a:ext cx="1229347" cy="325015"/>
          </a:xfrm>
          <a:prstGeom prst="rect">
            <a:avLst/>
          </a:prstGeom>
          <a:ln w="3175">
            <a:miter lim="400000"/>
          </a:ln>
        </p:spPr>
      </p:pic>
      <p:pic>
        <p:nvPicPr>
          <p:cNvPr id="4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28731" y="7940093"/>
            <a:ext cx="632447" cy="325015"/>
          </a:xfrm>
          <a:prstGeom prst="rect">
            <a:avLst/>
          </a:prstGeom>
          <a:ln w="3175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7528731" y="7951421"/>
            <a:ext cx="1174704" cy="3494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>
            <a:lvl1pPr algn="l" defTabSz="457200">
              <a:lnSpc>
                <a:spcPct val="120000"/>
              </a:lnSpc>
              <a:defRPr sz="1600" b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nb-NO" sz="1600" b="1" dirty="0" smtClean="0">
                <a:solidFill>
                  <a:srgbClr val="FFFFFF"/>
                </a:solidFill>
              </a:rPr>
              <a:t>16:0</a:t>
            </a:r>
            <a:r>
              <a:rPr sz="1600" b="1" dirty="0" smtClean="0">
                <a:solidFill>
                  <a:srgbClr val="FFFFFF"/>
                </a:solidFill>
              </a:rPr>
              <a:t>0</a:t>
            </a:r>
            <a:endParaRPr sz="1600" b="1" dirty="0">
              <a:solidFill>
                <a:srgbClr val="FFFFFF"/>
              </a:solidFill>
            </a:endParaRPr>
          </a:p>
        </p:txBody>
      </p:sp>
      <p:sp>
        <p:nvSpPr>
          <p:cNvPr id="51" name="Shape 51"/>
          <p:cNvSpPr/>
          <p:nvPr/>
        </p:nvSpPr>
        <p:spPr>
          <a:xfrm>
            <a:off x="9090276" y="4730611"/>
            <a:ext cx="1042681" cy="2463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/>
          <a:p>
            <a:pPr lvl="0" algn="just" defTabSz="457200">
              <a:lnSpc>
                <a:spcPts val="1500"/>
              </a:lnSpc>
              <a:defRPr sz="1800"/>
            </a:pPr>
            <a:r>
              <a:rPr lang="nb-NO" sz="1600" dirty="0" smtClean="0">
                <a:latin typeface="Utopia Std"/>
                <a:ea typeface="Utopia Std"/>
                <a:cs typeface="Utopia Std"/>
                <a:sym typeface="Utopia Std"/>
              </a:rPr>
              <a:t>Lunsj </a:t>
            </a:r>
            <a:endParaRPr sz="1000" dirty="0">
              <a:latin typeface="Utopia Std"/>
              <a:ea typeface="Utopia Std"/>
              <a:cs typeface="Utopia Std"/>
              <a:sym typeface="Utopia Std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8992270" y="5362895"/>
            <a:ext cx="4687578" cy="63106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/>
          <a:p>
            <a:pPr lvl="0" algn="just" defTabSz="457200">
              <a:lnSpc>
                <a:spcPts val="1500"/>
              </a:lnSpc>
              <a:defRPr sz="1800"/>
            </a:pPr>
            <a:r>
              <a:rPr lang="nb-NO" sz="1600" dirty="0" smtClean="0">
                <a:latin typeface="Utopia Std"/>
                <a:ea typeface="Utopia Std"/>
                <a:cs typeface="Utopia Std"/>
                <a:sym typeface="Utopia Std"/>
              </a:rPr>
              <a:t>Utviklingen i Kongsberg Industrien – i et 30 års perspektiv</a:t>
            </a:r>
            <a:endParaRPr sz="1000" dirty="0">
              <a:latin typeface="Utopia Std"/>
              <a:ea typeface="Utopia Std"/>
              <a:cs typeface="Utopia Std"/>
              <a:sym typeface="Utopia Std"/>
            </a:endParaRPr>
          </a:p>
          <a:p>
            <a:pPr lvl="0" algn="just" defTabSz="457200">
              <a:lnSpc>
                <a:spcPts val="1500"/>
              </a:lnSpc>
              <a:defRPr sz="1800"/>
            </a:pPr>
            <a:r>
              <a:rPr lang="nb-NO" sz="1200" b="1" dirty="0" smtClean="0">
                <a:solidFill>
                  <a:srgbClr val="F06755"/>
                </a:solidFill>
                <a:latin typeface="Akkurat-Bold"/>
                <a:ea typeface="Akkurat-Bold"/>
                <a:cs typeface="Akkurat-Bold"/>
                <a:sym typeface="Akkurat-Bold"/>
              </a:rPr>
              <a:t>Industry professor Rolf Qvenild</a:t>
            </a:r>
            <a:endParaRPr sz="1200" b="1" dirty="0">
              <a:solidFill>
                <a:srgbClr val="F06755"/>
              </a:solidFill>
              <a:latin typeface="Akkurat-Bold"/>
              <a:ea typeface="Akkurat-Bold"/>
              <a:cs typeface="Akkurat-Bold"/>
              <a:sym typeface="Akkurat-Bold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8023140" y="5269442"/>
            <a:ext cx="54053" cy="2333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33" tIns="26733" rIns="26733" bIns="26733" anchor="ctr">
            <a:spAutoFit/>
          </a:bodyPr>
          <a:lstStyle/>
          <a:p>
            <a:pPr lvl="0" algn="just" defTabSz="457200">
              <a:lnSpc>
                <a:spcPts val="1500"/>
              </a:lnSpc>
              <a:defRPr sz="1800"/>
            </a:pPr>
            <a:endParaRPr sz="1200" b="1" dirty="0">
              <a:solidFill>
                <a:srgbClr val="F06755"/>
              </a:solidFill>
              <a:latin typeface="Akkurat-Bold"/>
              <a:ea typeface="Akkurat-Bold"/>
              <a:cs typeface="Akkurat-Bold"/>
              <a:sym typeface="Akkurat-Bold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9020740" y="6132347"/>
            <a:ext cx="3497238" cy="4387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33" tIns="26733" rIns="26733" bIns="26733" anchor="ctr">
            <a:spAutoFit/>
          </a:bodyPr>
          <a:lstStyle/>
          <a:p>
            <a:pPr lvl="0" algn="just" defTabSz="457200">
              <a:lnSpc>
                <a:spcPts val="1500"/>
              </a:lnSpc>
              <a:defRPr sz="1800"/>
            </a:pPr>
            <a:r>
              <a:rPr lang="nb-NO" sz="1600" dirty="0" smtClean="0">
                <a:latin typeface="Utopia Std"/>
                <a:ea typeface="Utopia Std"/>
                <a:cs typeface="Utopia Std"/>
                <a:sym typeface="Utopia Std"/>
              </a:rPr>
              <a:t>Introduksjon av Systems Engineering</a:t>
            </a:r>
            <a:endParaRPr sz="1000" dirty="0">
              <a:latin typeface="Utopia Std"/>
              <a:ea typeface="Utopia Std"/>
              <a:cs typeface="Utopia Std"/>
              <a:sym typeface="Utopia Std"/>
            </a:endParaRPr>
          </a:p>
          <a:p>
            <a:pPr lvl="0" algn="just" defTabSz="457200">
              <a:lnSpc>
                <a:spcPts val="1500"/>
              </a:lnSpc>
              <a:defRPr sz="1800"/>
            </a:pPr>
            <a:r>
              <a:rPr lang="nb-NO" sz="1200" b="1" dirty="0" smtClean="0">
                <a:solidFill>
                  <a:srgbClr val="F06755"/>
                </a:solidFill>
                <a:latin typeface="Akkurat-Bold"/>
                <a:ea typeface="Akkurat-Bold"/>
                <a:cs typeface="Akkurat-Bold"/>
                <a:sym typeface="Akkurat-Bold"/>
              </a:rPr>
              <a:t>Professor Alberto Sols</a:t>
            </a:r>
            <a:endParaRPr sz="1200" b="1" dirty="0">
              <a:solidFill>
                <a:srgbClr val="F06755"/>
              </a:solidFill>
              <a:latin typeface="Akkurat-Bold"/>
              <a:ea typeface="Akkurat-Bold"/>
              <a:cs typeface="Akkurat-Bold"/>
              <a:sym typeface="Akkurat-Bold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9020740" y="6942559"/>
            <a:ext cx="4780452" cy="4387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/>
          <a:p>
            <a:pPr lvl="0" algn="just" defTabSz="457200">
              <a:lnSpc>
                <a:spcPts val="1500"/>
              </a:lnSpc>
              <a:defRPr sz="1800"/>
            </a:pPr>
            <a:r>
              <a:rPr lang="nb-NO" sz="1600" dirty="0" smtClean="0">
                <a:latin typeface="Utopia Std"/>
                <a:ea typeface="Utopia Std"/>
                <a:cs typeface="Utopia Std"/>
                <a:sym typeface="Utopia Std"/>
              </a:rPr>
              <a:t>Workshop – hvordan kan SE mest hensiktsmessig implementeres </a:t>
            </a:r>
            <a:r>
              <a:rPr lang="nb-NO" sz="1600" smtClean="0">
                <a:latin typeface="Utopia Std"/>
                <a:ea typeface="Utopia Std"/>
                <a:cs typeface="Utopia Std"/>
                <a:sym typeface="Utopia Std"/>
              </a:rPr>
              <a:t>i klyngebedriftene</a:t>
            </a:r>
            <a:r>
              <a:rPr lang="nb-NO" sz="1600" dirty="0" smtClean="0">
                <a:latin typeface="Utopia Std"/>
                <a:ea typeface="Utopia Std"/>
                <a:cs typeface="Utopia Std"/>
                <a:sym typeface="Utopia Std"/>
              </a:rPr>
              <a:t>? </a:t>
            </a:r>
            <a:endParaRPr sz="1000" dirty="0">
              <a:latin typeface="Utopia Std"/>
              <a:ea typeface="Utopia Std"/>
              <a:cs typeface="Utopia Std"/>
              <a:sym typeface="Utopia St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8980563" y="7951421"/>
            <a:ext cx="4751153" cy="4387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>
            <a:lvl1pPr algn="just" defTabSz="457200">
              <a:lnSpc>
                <a:spcPts val="1500"/>
              </a:lnSpc>
              <a:defRPr sz="1600">
                <a:latin typeface="Utopia Std"/>
                <a:ea typeface="Utopia Std"/>
                <a:cs typeface="Utopia Std"/>
                <a:sym typeface="Utopia Std"/>
              </a:defRPr>
            </a:lvl1pPr>
          </a:lstStyle>
          <a:p>
            <a:pPr lvl="0">
              <a:defRPr sz="1800"/>
            </a:pPr>
            <a:r>
              <a:rPr lang="nb-NO" sz="1800" dirty="0" smtClean="0"/>
              <a:t>KSEE 2015 starter – se eget program på   www.ksse.no</a:t>
            </a:r>
            <a:endParaRPr sz="1600" dirty="0"/>
          </a:p>
        </p:txBody>
      </p:sp>
      <p:sp>
        <p:nvSpPr>
          <p:cNvPr id="57" name="Shape 57"/>
          <p:cNvSpPr/>
          <p:nvPr/>
        </p:nvSpPr>
        <p:spPr>
          <a:xfrm>
            <a:off x="7642806" y="8844724"/>
            <a:ext cx="4489093" cy="4848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33" tIns="26733" rIns="26733" bIns="26733" anchor="ctr">
            <a:spAutoFit/>
          </a:bodyPr>
          <a:lstStyle/>
          <a:p>
            <a:pPr lvl="0">
              <a:defRPr sz="1800"/>
            </a:pPr>
            <a:r>
              <a:rPr sz="1400" b="1" dirty="0">
                <a:latin typeface="Utopia Std"/>
                <a:ea typeface="Utopia Std"/>
                <a:cs typeface="Utopia Std"/>
                <a:sym typeface="Utopia Std"/>
              </a:rPr>
              <a:t>Meld </a:t>
            </a:r>
            <a:r>
              <a:rPr sz="1400" b="1" dirty="0" err="1">
                <a:latin typeface="Utopia Std"/>
                <a:ea typeface="Utopia Std"/>
                <a:cs typeface="Utopia Std"/>
                <a:sym typeface="Utopia Std"/>
              </a:rPr>
              <a:t>deg</a:t>
            </a:r>
            <a:r>
              <a:rPr sz="1400" b="1" dirty="0">
                <a:latin typeface="Utopia Std"/>
                <a:ea typeface="Utopia Std"/>
                <a:cs typeface="Utopia Std"/>
                <a:sym typeface="Utopia Std"/>
              </a:rPr>
              <a:t> </a:t>
            </a:r>
            <a:r>
              <a:rPr sz="1400" b="1" dirty="0" err="1" smtClean="0">
                <a:latin typeface="Utopia Std"/>
                <a:ea typeface="Utopia Std"/>
                <a:cs typeface="Utopia Std"/>
                <a:sym typeface="Utopia Std"/>
              </a:rPr>
              <a:t>på</a:t>
            </a:r>
            <a:r>
              <a:rPr lang="nb-NO" sz="1400" b="1" dirty="0" smtClean="0">
                <a:latin typeface="Utopia Std"/>
                <a:ea typeface="Utopia Std"/>
                <a:cs typeface="Utopia Std"/>
                <a:sym typeface="Utopia Std"/>
              </a:rPr>
              <a:t>:</a:t>
            </a:r>
          </a:p>
          <a:p>
            <a:pPr lvl="0">
              <a:defRPr sz="1800"/>
            </a:pPr>
            <a:r>
              <a:rPr lang="nb-NO" sz="1400" b="1" dirty="0" smtClean="0">
                <a:solidFill>
                  <a:srgbClr val="F06755"/>
                </a:solidFill>
                <a:latin typeface="Utopia Std"/>
                <a:ea typeface="Utopia Std"/>
                <a:cs typeface="Utopia Std"/>
                <a:sym typeface="Utopia Std"/>
                <a:hlinkClick r:id="rId4"/>
              </a:rPr>
              <a:t>Systems.Engineering@hbv.no</a:t>
            </a:r>
            <a:r>
              <a:rPr lang="nb-NO" sz="1400" b="1" dirty="0" smtClean="0">
                <a:solidFill>
                  <a:srgbClr val="F06755"/>
                </a:solidFill>
                <a:latin typeface="Utopia Std"/>
                <a:ea typeface="Utopia Std"/>
                <a:cs typeface="Utopia Std"/>
                <a:sym typeface="Utopia Std"/>
              </a:rPr>
              <a:t> frist 27 mai 2015</a:t>
            </a:r>
            <a:endParaRPr sz="1400" b="1" dirty="0">
              <a:solidFill>
                <a:srgbClr val="F06755"/>
              </a:solidFill>
              <a:latin typeface="Utopia Std"/>
              <a:ea typeface="Utopia Std"/>
              <a:cs typeface="Utopia Std"/>
              <a:sym typeface="Utopia Std"/>
            </a:endParaRPr>
          </a:p>
        </p:txBody>
      </p:sp>
      <p:sp>
        <p:nvSpPr>
          <p:cNvPr id="31" name="Shape 50"/>
          <p:cNvSpPr/>
          <p:nvPr/>
        </p:nvSpPr>
        <p:spPr>
          <a:xfrm>
            <a:off x="7528731" y="6864321"/>
            <a:ext cx="1228990" cy="3494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33" tIns="26733" rIns="26733" bIns="26733" anchor="ctr">
            <a:spAutoFit/>
          </a:bodyPr>
          <a:lstStyle>
            <a:lvl1pPr algn="l" defTabSz="457200">
              <a:lnSpc>
                <a:spcPct val="120000"/>
              </a:lnSpc>
              <a:defRPr sz="1600" b="1">
                <a:solidFill>
                  <a:srgbClr val="FFFFFF"/>
                </a:solidFill>
                <a:latin typeface="Utopia Std"/>
                <a:ea typeface="Utopia Std"/>
                <a:cs typeface="Utopia Std"/>
                <a:sym typeface="Utopia St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nb-NO" sz="1600" b="1" dirty="0" smtClean="0">
                <a:solidFill>
                  <a:srgbClr val="FFFFFF"/>
                </a:solidFill>
              </a:rPr>
              <a:t>14:00</a:t>
            </a:r>
            <a:r>
              <a:rPr sz="1600" b="1" dirty="0" smtClean="0">
                <a:solidFill>
                  <a:srgbClr val="FFFFFF"/>
                </a:solidFill>
              </a:rPr>
              <a:t>- </a:t>
            </a:r>
            <a:r>
              <a:rPr lang="nb-NO" sz="1600" b="1" dirty="0" smtClean="0">
                <a:solidFill>
                  <a:srgbClr val="FFFFFF"/>
                </a:solidFill>
              </a:rPr>
              <a:t>15:30</a:t>
            </a:r>
            <a:endParaRPr sz="1600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1325" y="3262787"/>
            <a:ext cx="3747752" cy="330987"/>
          </a:xfrm>
          <a:prstGeom prst="rect">
            <a:avLst/>
          </a:prstGeom>
          <a:noFill/>
          <a:ln w="317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33" tIns="26733" rIns="26733" bIns="26733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800" dirty="0" smtClean="0">
                <a:solidFill>
                  <a:schemeClr val="bg1"/>
                </a:solidFill>
              </a:rPr>
              <a:t>4. juni 2015</a:t>
            </a:r>
            <a:endParaRPr kumimoji="0" lang="nb-NO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 Light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rotWithShape="0">
              <a:srgbClr val="000000">
                <a:alpha val="50000"/>
              </a:srgbClr>
            </a:outerShdw>
          </a:effectLst>
        </a:effectStyle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26733" tIns="26733" rIns="26733" bIns="26733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</a:spPr>
      <a:bodyPr rot="0" spcFirstLastPara="1" vertOverflow="overflow" horzOverflow="overflow" vert="horz" wrap="square" lIns="26733" tIns="26733" rIns="26733" bIns="26733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rotWithShape="0">
              <a:srgbClr val="000000">
                <a:alpha val="50000"/>
              </a:srgbClr>
            </a:outerShdw>
          </a:effectLst>
        </a:effectStyle>
        <a:effectStyle>
          <a:effectLst>
            <a:outerShdw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26733" tIns="26733" rIns="26733" bIns="26733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</a:spPr>
      <a:bodyPr rot="0" spcFirstLastPara="1" vertOverflow="overflow" horzOverflow="overflow" vert="horz" wrap="square" lIns="26733" tIns="26733" rIns="26733" bIns="26733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7B8EE3F9C9014C9C5AFE5FA0B01277" ma:contentTypeVersion="0" ma:contentTypeDescription="Create a new document." ma:contentTypeScope="" ma:versionID="a2353991adbbf635214383170a96d6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DC00BD-FAB9-47FB-A2A4-D933B8A54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8D4717-01C5-4152-A8A3-DC1D558442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77BD9A-A0C5-4C48-BEF1-F69AB1BAF6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174</Words>
  <Application>Microsoft Office PowerPoint</Application>
  <PresentationFormat>Egendefinert</PresentationFormat>
  <Paragraphs>27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Akkurat-Bold</vt:lpstr>
      <vt:lpstr>Avenir Roman</vt:lpstr>
      <vt:lpstr>Helvetica Light</vt:lpstr>
      <vt:lpstr>Utopia Std</vt:lpstr>
      <vt:lpstr>Utopia Std Semibold</vt:lpstr>
      <vt:lpstr>White</vt:lpstr>
      <vt:lpstr>VELKOMMEN NCE seminar i Systems Engineering i forbindelse med KSEE 2015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Kongsberg Systems Engineering Event 2015 og NCE seminar i Systems Engineering</dc:title>
  <dc:creator>Silja Sverreson Gulbrandsen</dc:creator>
  <cp:lastModifiedBy>Bente</cp:lastModifiedBy>
  <cp:revision>24</cp:revision>
  <cp:lastPrinted>2015-04-29T12:14:48Z</cp:lastPrinted>
  <dcterms:modified xsi:type="dcterms:W3CDTF">2015-05-21T11:16:22Z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0x010100847B8EE3F9C9014C9C5AFE5FA0B01277</vt:lpwstr>
  </property>
</Properties>
</file>